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7.xml"/><Relationship Id="rId44" Type="http://schemas.openxmlformats.org/officeDocument/2006/relationships/font" Target="fonts/Lato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6b8795cc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16b8795cc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5cba0563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5cba0563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64155ae8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64155ae8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5cba0563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5cba0563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5cba0563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5cba0563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69cb1c3b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169cb1c3b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69cb1c3b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169cb1c3b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69cb1c3b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169cb1c3b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69cb1c3b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69cb1c3b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5cba0563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15cba0563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6b8795cc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6b8795cc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64155ae8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64155ae8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5cba0563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15cba0563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5cba0563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15cba0563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69cb1c3b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169cb1c3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69cb1c3b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69cb1c3b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69cb1c3b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169cb1c3b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69cb1c3b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69cb1c3b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69cb1c3b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69cb1c3b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5cba0563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5cba0563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5cba0563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5cba0563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5cb5adfe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5cb5adfe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5cba0563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5cba0563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5cba0563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5cba0563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6b8795cc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6b8795cc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6b8795cc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6b8795cc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gif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761175"/>
            <a:ext cx="34707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Jakub Kruszyk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Maciej Duszczak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Sławomir Forszpaniak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Tomasz Sobecki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Neldera-Meada</a:t>
            </a:r>
            <a:endParaRPr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Rozwiązanie: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650" y="1740800"/>
            <a:ext cx="17907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Broydena-Fletchera-Goldfarba-Shanno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pl">
                <a:latin typeface="Arial"/>
                <a:ea typeface="Arial"/>
                <a:cs typeface="Arial"/>
                <a:sym typeface="Arial"/>
              </a:rPr>
              <a:t>Metoda Broydena-Fletchera-Goldfarba-Shanno (BFGS)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100">
                <a:latin typeface="Arial"/>
                <a:ea typeface="Arial"/>
                <a:cs typeface="Arial"/>
                <a:sym typeface="Arial"/>
              </a:rPr>
              <a:t>Polega na iteracyjnym znajdowaniu minimum funkcji celu poprzez aktualizację macierzy aproksymującej Hesjan, co pozwala uniknąć bezpośredniego obliczania odwrotności macierzy Hesjana.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100">
                <a:latin typeface="Arial"/>
                <a:ea typeface="Arial"/>
                <a:cs typeface="Arial"/>
                <a:sym typeface="Arial"/>
              </a:rPr>
              <a:t>W każdym kroku iteracji: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</a:pPr>
            <a:r>
              <a:rPr lang="pl" sz="1100">
                <a:latin typeface="Arial"/>
                <a:ea typeface="Arial"/>
                <a:cs typeface="Arial"/>
                <a:sym typeface="Arial"/>
              </a:rPr>
              <a:t>Wyznaczany jest gradient funkcji w bieżącym punkcie.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</a:pPr>
            <a:r>
              <a:rPr lang="pl" sz="1100">
                <a:latin typeface="Arial"/>
                <a:ea typeface="Arial"/>
                <a:cs typeface="Arial"/>
                <a:sym typeface="Arial"/>
              </a:rPr>
              <a:t>Aproksymowana jest odwrotność Hesjana na podstawie gradientów z kolejnych iteracji.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</a:pPr>
            <a:r>
              <a:rPr lang="pl" sz="1100">
                <a:latin typeface="Arial"/>
                <a:ea typeface="Arial"/>
                <a:cs typeface="Arial"/>
                <a:sym typeface="Arial"/>
              </a:rPr>
              <a:t>Wybierany jest kierunek poprawy, a następnie wykonywany jest krok minimalizacyjny wzdłuż tego kierunku.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100">
                <a:latin typeface="Arial"/>
                <a:ea typeface="Arial"/>
                <a:cs typeface="Arial"/>
                <a:sym typeface="Arial"/>
              </a:rPr>
              <a:t>Algorytm kończy pracę, gdy norma gradientu funkcji celu jest mniejsza od zadanej wartości lub długość kroku minimalizacyjnego osiągnie zadaną precyzję.</a:t>
            </a:r>
            <a:r>
              <a:rPr lang="pl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Broydena-Fletchera-Goldfarba-Shanno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1" y="1567550"/>
            <a:ext cx="3639000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575" y="1567550"/>
            <a:ext cx="3881600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</a:t>
            </a:r>
            <a:r>
              <a:rPr lang="pl"/>
              <a:t>Broyde</a:t>
            </a:r>
            <a:r>
              <a:rPr lang="pl"/>
              <a:t>na-Fletchera-Goldfarba-Shanno</a:t>
            </a:r>
            <a:endParaRPr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124647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Funkcja fminunc </a:t>
            </a:r>
            <a:r>
              <a:rPr lang="pl"/>
              <a:t>znajduje minimum nieograniczonej funkcji wielu zmiennych metodą Broydena-Fletchera-Goldfarba-Shanno.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[x, fval] = fminunc(fun, x0,  options)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gdzie: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fun - funkcja poddawana minimalizacji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x0 - punkt początkowy w postaci jednowymiarowego wektora</a:t>
            </a:r>
            <a:endParaRPr sz="1207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 sz="1207"/>
              <a:t>options - opcjonalny argument pozwalający na zmianę parametrów optymalizacji</a:t>
            </a:r>
            <a:r>
              <a:rPr lang="pl"/>
              <a:t>	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Broydena-Fletchera-Goldfarba-Shanno</a:t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600" y="1839513"/>
            <a:ext cx="616267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488" y="690375"/>
            <a:ext cx="51530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750" y="1904650"/>
            <a:ext cx="247650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675" y="1522138"/>
            <a:ext cx="611505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Broydena-Fletchera-Goldfarba-Shanno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125" y="860425"/>
            <a:ext cx="5431550" cy="20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3397950"/>
            <a:ext cx="647700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 txBox="1"/>
          <p:nvPr/>
        </p:nvSpPr>
        <p:spPr>
          <a:xfrm>
            <a:off x="2032050" y="475525"/>
            <a:ext cx="507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Plik: zad2_fun.m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1812125" y="3013050"/>
            <a:ext cx="507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Plik: zad2.m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7587" y="1121525"/>
            <a:ext cx="2668825" cy="24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1297500" y="1567550"/>
            <a:ext cx="7038900" cy="3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Podstawowe podejście polega na zamianie zadania z ograniczeniami na zadanie bez ograniczeń, najprostszym rozwiązaniem jest modyfikacja funkcji celu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Metoda funkcji kar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Wielokrotna modyfikacja funkcji celu, do której wprowadzony został czynnik </a:t>
            </a:r>
            <a:r>
              <a:rPr i="1" lang="pl"/>
              <a:t>“kary” </a:t>
            </a:r>
            <a:r>
              <a:rPr lang="pl"/>
              <a:t>sztucznie </a:t>
            </a:r>
            <a:r>
              <a:rPr lang="pl"/>
              <a:t>zawyżający</a:t>
            </a:r>
            <a:r>
              <a:rPr lang="pl"/>
              <a:t> wartość minimalizacji, który w wyniku iteracji jest modyfikowany i stopniowo zanika gdy spełniane są ograniczenia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Metoda kierunków dopuszczalnych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Metoda polega na przeniesieniu punktu początkowego do obszaru dopuszczalnego poprzez minimalizację odległości między punktem a ograniczeniami. Gwarantuje pozostanie w obszarze dopuszczalnym, ale może być kosztowna obliczeniowo przy dużej liczbie ograniczeń.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Metoda rzutu ortogonalnego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Znajduje kierunek poprawy funkcji celu, który jednocześnie spełnia ograniczenia. W każdym kroku optymalizuje funkcję wzdłuż dopuszczalnego kierunku, zapewniając efektywne poruszanie się w obszarze dopuszczalnym.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297500" y="653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" sz="2200">
                <a:latin typeface="Montserrat"/>
                <a:ea typeface="Montserrat"/>
                <a:cs typeface="Montserrat"/>
                <a:sym typeface="Montserrat"/>
              </a:rPr>
              <a:t>https://github.com/jakubkruszyk/optymalizacja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425" y="1467700"/>
            <a:ext cx="4055100" cy="31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2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Metoda SQP (Sequential Quadratic Programming)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Należy do metod modyfikacji kierunku poszukiwań jak i poprawy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Iteracyjnie rozwiązuje zadanie programowania kwadratowego, aby kierunek był możliwie bliski kierunkowi metody Newtona, po czym dokonywana jest minimalizacja w kierunku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Hesjan uaktualniany jest z zasadami metod zmiennej metryki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Metoda równań Kuhna-Tuckera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Najefektywniejsza z metod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Ustala warunki optymalności z użyciem mnożników Lagrange’a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575" y="3085475"/>
            <a:ext cx="2144225" cy="11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266" name="Google Shape;266;p33"/>
          <p:cNvSpPr txBox="1"/>
          <p:nvPr>
            <p:ph idx="1" type="body"/>
          </p:nvPr>
        </p:nvSpPr>
        <p:spPr>
          <a:xfrm>
            <a:off x="977125" y="913275"/>
            <a:ext cx="7359300" cy="3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pl" sz="1007"/>
              <a:t>Funkcja fmincon</a:t>
            </a:r>
            <a:r>
              <a:rPr lang="pl" sz="1007"/>
              <a:t> znajduje minimum problemu opisanego jako: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107"/>
              <a:t>[</a:t>
            </a:r>
            <a:r>
              <a:rPr lang="pl" sz="1107"/>
              <a:t>x, fval] = fmincon (fun, x0,  A, b, Aeq, beq, lb, ub, nonlcon, options)</a:t>
            </a:r>
            <a:endParaRPr sz="11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gdzie: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fun - minimalizowana funkcja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x0 - punkt początkowy w postaci jednowymiarowego wektora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A, b - ograniczenia liniowe (nierówności)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Aeq, beq - ograniczenia liniowe (równości)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lb, ub - ograniczenie dolne i górne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nonlcon - ograniczenia nieliniowe reprezentowane jako c(x) oraz ceq(x)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l" sz="1007"/>
              <a:t>options - opcjonalny parametr pozwalający m.in. na wybór algorytmu optymalizacji (domyślny algorytm: interior-point)</a:t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852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852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852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pl" sz="852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085"/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787" y="1167800"/>
            <a:ext cx="2060325" cy="9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1297500" y="967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Przykład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100" y="1307850"/>
            <a:ext cx="3781700" cy="34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280" name="Google Shape;280;p35"/>
          <p:cNvSpPr txBox="1"/>
          <p:nvPr>
            <p:ph idx="1" type="body"/>
          </p:nvPr>
        </p:nvSpPr>
        <p:spPr>
          <a:xfrm>
            <a:off x="1297500" y="967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Przykład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1" y="1421088"/>
            <a:ext cx="3592638" cy="34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471" y="2332987"/>
            <a:ext cx="2099925" cy="15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288" name="Google Shape;288;p36"/>
          <p:cNvSpPr txBox="1"/>
          <p:nvPr>
            <p:ph idx="1" type="body"/>
          </p:nvPr>
        </p:nvSpPr>
        <p:spPr>
          <a:xfrm>
            <a:off x="1297500" y="967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Zadanie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Znajdź minimum poniższej funkcji przy zadanych ograniczeniach</a:t>
            </a:r>
            <a:endParaRPr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843088"/>
            <a:ext cx="3829050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295" name="Google Shape;295;p37"/>
          <p:cNvSpPr txBox="1"/>
          <p:nvPr>
            <p:ph idx="1" type="body"/>
          </p:nvPr>
        </p:nvSpPr>
        <p:spPr>
          <a:xfrm>
            <a:off x="1297500" y="967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Zadanie 1 - rozwiązanie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650" y="2839475"/>
            <a:ext cx="1242700" cy="17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9075" y="1335875"/>
            <a:ext cx="5345850" cy="14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1297500" y="967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Zadanie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750" y="1576450"/>
            <a:ext cx="5720400" cy="23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z ograniczeniami</a:t>
            </a:r>
            <a:endParaRPr/>
          </a:p>
        </p:txBody>
      </p:sp>
      <p:sp>
        <p:nvSpPr>
          <p:cNvPr id="310" name="Google Shape;310;p39"/>
          <p:cNvSpPr txBox="1"/>
          <p:nvPr>
            <p:ph idx="1" type="body"/>
          </p:nvPr>
        </p:nvSpPr>
        <p:spPr>
          <a:xfrm>
            <a:off x="1297500" y="967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Zadanie 2 - rozwiązanie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3886200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2325" y="2403477"/>
            <a:ext cx="2814075" cy="15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Programowanie nieliniowe bez ograniczeń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Szukają minimum lokalnego dowolnej funkcji wielu zmiennych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Wymagają podania punktu startowego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l" sz="1500"/>
              <a:t>Metody iteracyjne - powtarzane dopóki obliczone rozwiązanie nie będzie </a:t>
            </a:r>
            <a:r>
              <a:rPr lang="pl" sz="1500"/>
              <a:t>wystarczająco</a:t>
            </a:r>
            <a:r>
              <a:rPr lang="pl" sz="1500"/>
              <a:t> blisko optimum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Neldera-Meada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721650" y="1577250"/>
            <a:ext cx="3927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Polega na przekształcaniu w-wymiarowego simpleksu, czyli figury składającej się z n+1 punktów, gdzie n to liczba zmiennych optymalizowanej funkcji.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W każdym kroku iteracji obliczana jest wartość funkcji w punktach simpleksu. Następnie punkt, w którym wartość funkcji jest największa(najgorsza) zostaje wymieniony.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Algorytm kończy pracę gdy odległość pomiędzy środkiem symetrii simpleksu a jego wierzchołkami przekroczy zadaną wartość.</a:t>
            </a:r>
            <a:endParaRPr/>
          </a:p>
        </p:txBody>
      </p:sp>
      <p:pic>
        <p:nvPicPr>
          <p:cNvPr id="154" name="Google Shape;154;p16" title="https://commons.wikimedia.org/wiki/File:Simplexes.jpg#/media/File:Simplex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125" y="1727800"/>
            <a:ext cx="4077974" cy="229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Neldera-Meada</a:t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725" y="1554850"/>
            <a:ext cx="2806825" cy="28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025" y="1554850"/>
            <a:ext cx="3339014" cy="2806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Neldera-Meada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297500" y="1086675"/>
            <a:ext cx="7038900" cy="3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Funkcja</a:t>
            </a:r>
            <a:r>
              <a:rPr b="1" lang="pl"/>
              <a:t> fminsearch </a:t>
            </a:r>
            <a:r>
              <a:rPr lang="pl"/>
              <a:t>znajduje minimum lokalne nieograniczonej funkcji wielu zmiennych metodą Neldera-Meada.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[x, fval] = fminsearch(fun, x0,  options)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gdzie: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fun - funkcja poddawana minimalizacji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x0 - punkt początkowy w postaci jednowymiarowego wektora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7"/>
              <a:t>options - opcjonalny argument pozwalający na zmianę parametrów optymalizacji</a:t>
            </a:r>
            <a:endParaRPr sz="12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t/>
            </a:r>
            <a:endParaRPr sz="10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800" y="1537350"/>
            <a:ext cx="2017600" cy="11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Neldera-Meada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Zadanie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Znajdź minimum poniższej funkcji: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888" y="2391775"/>
            <a:ext cx="2150227" cy="3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Neldera-Meada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112515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Rozwiązanie:</a:t>
            </a: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425" y="1500188"/>
            <a:ext cx="2143125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Metoda Neldera-Meada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Zadanie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Znajdź minimum podanej funkcji:</a:t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288" y="2423038"/>
            <a:ext cx="2549425" cy="6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